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5.xml.rels" ContentType="application/vnd.openxmlformats-package.relationship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3.png" ContentType="image/png"/>
  <Override PartName="/ppt/media/image28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9.png" ContentType="image/png"/>
  <Override PartName="/ppt/media/image31.png" ContentType="image/png"/>
  <Override PartName="/ppt/media/image7.jpeg" ContentType="image/jpeg"/>
  <Override PartName="/ppt/media/image8.png" ContentType="image/png"/>
  <Override PartName="/ppt/media/image10.png" ContentType="image/pn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39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2C83749-108F-4948-B284-8E70EE677C3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0FAA9D-C32D-4BC2-BDF9-F4B10EC1C7D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54100F3-9EBD-4AC9-86B4-3DBBA096AAB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11C8FE1-ED64-492F-B297-34F5AE937E0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5842670-728E-42F0-9D43-202C4B25B31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85800" y="69264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85800" y="69264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85800" y="69264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85800" y="69264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85800" y="69264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82908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Click to edit the title text format</a:t>
            </a:r>
            <a:endParaRPr b="0" lang="de-DE" sz="1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Click to edit the outline text format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Second Outline Level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Third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Fourth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Fifth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Sixth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Seventh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5800" y="692640"/>
            <a:ext cx="7772040" cy="1469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erif Caption"/>
                <a:ea typeface="Droid Serif"/>
              </a:rPr>
              <a:t>Mastertitelformat bearbeiten</a:t>
            </a:r>
            <a:endParaRPr b="0" lang="de-DE" sz="3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Click to edit the outline text format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Second Outline Level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Third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Fourth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Fifth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Sixth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Seventh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467640" y="1412640"/>
            <a:ext cx="4608000" cy="41760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Mastertextformat bearbeiten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74" name="Grafik 6" descr=""/>
          <p:cNvPicPr/>
          <p:nvPr/>
        </p:nvPicPr>
        <p:blipFill>
          <a:blip r:embed="rId3"/>
          <a:stretch/>
        </p:blipFill>
        <p:spPr>
          <a:xfrm>
            <a:off x="6948360" y="260640"/>
            <a:ext cx="2000520" cy="441360"/>
          </a:xfrm>
          <a:prstGeom prst="rect">
            <a:avLst/>
          </a:prstGeom>
          <a:ln>
            <a:noFill/>
          </a:ln>
        </p:spPr>
      </p:pic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74680"/>
            <a:ext cx="6274800" cy="114264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Mastertitelformat bearbeiten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050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16F9D6F-4FE6-44A2-9246-DB56D59E981C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6274800" cy="1214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Mastertitelformat bearbeiten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Mastertextformat bearbeiten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Zweite Ebene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Dritte Ebene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c63527"/>
              </a:buClr>
              <a:buFont typeface="Wingdings" charset="2"/>
              <a:buChar char="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Vierte Ebene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c63527"/>
              </a:buClr>
              <a:buFont typeface="Wingdings" charset="2"/>
              <a:buChar char="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Fünfte Ebene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050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6614B03-FAE2-4EF8-BFD8-964FD09A568D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8" name="Grafik 6" descr=""/>
          <p:cNvPicPr/>
          <p:nvPr/>
        </p:nvPicPr>
        <p:blipFill>
          <a:blip r:embed="rId3"/>
          <a:stretch/>
        </p:blipFill>
        <p:spPr>
          <a:xfrm>
            <a:off x="6876360" y="322920"/>
            <a:ext cx="1944000" cy="428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6274800" cy="1214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Mastertitelformat bearbeiten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050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B8F0340-3C58-4EFD-926B-B739A3354B58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7" name="Grafik 5" descr=""/>
          <p:cNvPicPr/>
          <p:nvPr/>
        </p:nvPicPr>
        <p:blipFill>
          <a:blip r:embed="rId3"/>
          <a:stretch/>
        </p:blipFill>
        <p:spPr>
          <a:xfrm>
            <a:off x="6948360" y="260640"/>
            <a:ext cx="2000520" cy="441360"/>
          </a:xfrm>
          <a:prstGeom prst="rect">
            <a:avLst/>
          </a:prstGeom>
          <a:ln>
            <a:noFill/>
          </a:ln>
        </p:spPr>
      </p:pic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Click to edit the outline text format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Second Outline Level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Third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Fourth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Fifth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Sixth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Seventh Outline Level</a:t>
            </a:r>
            <a:endParaRPr b="0" lang="de-DE" sz="2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457200" y="6356520"/>
            <a:ext cx="8290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16FA3D55-53F9-46AC-8A49-C180C4070BF1}" type="datetime1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02/25/2019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Use WAC - Requirements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68760" rIns="68760" tIns="34200" bIns="34200"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Supported Browsers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Microsoft Edge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Google Chrome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Not supported, but working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Firefox Quantum (60 or newer)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25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E946A01-6BD8-49B8-AE45-82A8E1F629A3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What is the idea of WAC?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68760" rIns="68760" tIns="34200" bIns="34200"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Browser based Administration tool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Lightweight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For local and gateway use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(almost) perfect replacement for a Server GUI -&gt; Admin Tool for Headless Servers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A5ED541-83F1-45CA-8744-C5C9D8C94B65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General Overview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30" name="Inhaltsplatzhalter 5" descr=""/>
          <p:cNvPicPr/>
          <p:nvPr/>
        </p:nvPicPr>
        <p:blipFill>
          <a:blip r:embed="rId1"/>
          <a:stretch/>
        </p:blipFill>
        <p:spPr>
          <a:xfrm>
            <a:off x="920160" y="1600200"/>
            <a:ext cx="7303320" cy="4525560"/>
          </a:xfrm>
          <a:prstGeom prst="rect">
            <a:avLst/>
          </a:prstGeom>
          <a:ln>
            <a:noFill/>
          </a:ln>
        </p:spPr>
      </p:pic>
      <p:sp>
        <p:nvSpPr>
          <p:cNvPr id="231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ABD0B21-20E7-4CA4-807C-91BD2AAC51AC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Different Icons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33" name="Inhaltsplatzhalter 2" descr=""/>
          <p:cNvPicPr/>
          <p:nvPr/>
        </p:nvPicPr>
        <p:blipFill>
          <a:blip r:embed="rId1"/>
          <a:stretch/>
        </p:blipFill>
        <p:spPr>
          <a:xfrm>
            <a:off x="920160" y="1600200"/>
            <a:ext cx="7303320" cy="4525560"/>
          </a:xfrm>
          <a:prstGeom prst="rect">
            <a:avLst/>
          </a:prstGeom>
          <a:ln>
            <a:noFill/>
          </a:ln>
        </p:spPr>
      </p:pic>
      <p:sp>
        <p:nvSpPr>
          <p:cNvPr id="234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BE928AE-94DD-4130-8CCA-8B00E4785A41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Views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36" name="Inhaltsplatzhalter 2" descr=""/>
          <p:cNvPicPr/>
          <p:nvPr/>
        </p:nvPicPr>
        <p:blipFill>
          <a:blip r:embed="rId1"/>
          <a:stretch/>
        </p:blipFill>
        <p:spPr>
          <a:xfrm>
            <a:off x="902160" y="1600200"/>
            <a:ext cx="7339320" cy="4525560"/>
          </a:xfrm>
          <a:prstGeom prst="rect">
            <a:avLst/>
          </a:prstGeom>
          <a:ln>
            <a:noFill/>
          </a:ln>
        </p:spPr>
      </p:pic>
      <p:sp>
        <p:nvSpPr>
          <p:cNvPr id="237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7CBA9DC-18AA-4DA6-8BFD-0BC385FF6CF4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Views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39" name="Inhaltsplatzhalter 2" descr=""/>
          <p:cNvPicPr/>
          <p:nvPr/>
        </p:nvPicPr>
        <p:blipFill>
          <a:blip r:embed="rId1"/>
          <a:stretch/>
        </p:blipFill>
        <p:spPr>
          <a:xfrm>
            <a:off x="911880" y="1600200"/>
            <a:ext cx="7319880" cy="4525560"/>
          </a:xfrm>
          <a:prstGeom prst="rect">
            <a:avLst/>
          </a:prstGeom>
          <a:ln>
            <a:noFill/>
          </a:ln>
        </p:spPr>
      </p:pic>
      <p:sp>
        <p:nvSpPr>
          <p:cNvPr id="240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175D960-52C4-4A4C-B8CB-F140088A569E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Views - Summary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4 Cateogories for Systems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Servers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Clients 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Failover Cluster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Hyper-Converged Cluster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Can be filtered by category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Server Manager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Computer Management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Failover Cluster Manager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Hyper-Converged Cluster Manager 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E2F9182-36CE-4CDC-9E42-CDA557924737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Tags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45" name="Inhaltsplatzhalter 2" descr=""/>
          <p:cNvPicPr/>
          <p:nvPr/>
        </p:nvPicPr>
        <p:blipFill>
          <a:blip r:embed="rId1"/>
          <a:stretch/>
        </p:blipFill>
        <p:spPr>
          <a:xfrm>
            <a:off x="920160" y="1600200"/>
            <a:ext cx="7303320" cy="4525560"/>
          </a:xfrm>
          <a:prstGeom prst="rect">
            <a:avLst/>
          </a:prstGeom>
          <a:ln>
            <a:noFill/>
          </a:ln>
        </p:spPr>
      </p:pic>
      <p:sp>
        <p:nvSpPr>
          <p:cNvPr id="246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EA700BE-E8F3-4502-B3D0-69C787394B95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Tags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48" name="Inhaltsplatzhalter 2" descr=""/>
          <p:cNvPicPr/>
          <p:nvPr/>
        </p:nvPicPr>
        <p:blipFill>
          <a:blip r:embed="rId1"/>
          <a:stretch/>
        </p:blipFill>
        <p:spPr>
          <a:xfrm>
            <a:off x="917640" y="1600200"/>
            <a:ext cx="7308000" cy="4525560"/>
          </a:xfrm>
          <a:prstGeom prst="rect">
            <a:avLst/>
          </a:prstGeom>
          <a:ln>
            <a:noFill/>
          </a:ln>
        </p:spPr>
      </p:pic>
      <p:sp>
        <p:nvSpPr>
          <p:cNvPr id="249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540701B-67BE-41D1-BFB3-EECE09347480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Tags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51" name="Inhaltsplatzhalter 2" descr=""/>
          <p:cNvPicPr/>
          <p:nvPr/>
        </p:nvPicPr>
        <p:blipFill>
          <a:blip r:embed="rId1"/>
          <a:stretch/>
        </p:blipFill>
        <p:spPr>
          <a:xfrm>
            <a:off x="908280" y="1600200"/>
            <a:ext cx="7327440" cy="4525560"/>
          </a:xfrm>
          <a:prstGeom prst="rect">
            <a:avLst/>
          </a:prstGeom>
          <a:ln>
            <a:noFill/>
          </a:ln>
        </p:spPr>
      </p:pic>
      <p:sp>
        <p:nvSpPr>
          <p:cNvPr id="252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59436BE-0AE9-4311-8DE5-E4390286223D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2232720" y="966240"/>
            <a:ext cx="4678200" cy="11023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erif Caption"/>
                <a:ea typeface="Droid Serif"/>
              </a:rPr>
              <a:t>Windows Admin Center</a:t>
            </a:r>
            <a:endParaRPr b="0" lang="de-DE" sz="3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600480" y="2377440"/>
            <a:ext cx="6084720" cy="3179520"/>
          </a:xfrm>
          <a:prstGeom prst="rect">
            <a:avLst/>
          </a:prstGeom>
          <a:noFill/>
          <a:ln>
            <a:noFill/>
          </a:ln>
        </p:spPr>
        <p:txBody>
          <a:bodyPr lIns="68760" rIns="68760" tIns="34200" bIns="342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Presented by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Stefan Hirschler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391"/>
              </a:spcBef>
            </a:pPr>
            <a:r>
              <a:rPr b="0" lang="en-US" sz="19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Head of Consulting</a:t>
            </a: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391"/>
              </a:spcBef>
            </a:pPr>
            <a:r>
              <a:rPr b="0" lang="en-US" sz="19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stefan.hirschler@moveit-solutions.com</a:t>
            </a: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Markus Zierer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391"/>
              </a:spcBef>
            </a:pPr>
            <a:r>
              <a:rPr b="0" lang="en-US" sz="19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CEO</a:t>
            </a: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391"/>
              </a:spcBef>
            </a:pPr>
            <a:r>
              <a:rPr b="0" lang="en-US" sz="19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markus.zierer@moveit-solutions.com</a:t>
            </a: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Tags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54" name="Inhaltsplatzhalter 2" descr=""/>
          <p:cNvPicPr/>
          <p:nvPr/>
        </p:nvPicPr>
        <p:blipFill>
          <a:blip r:embed="rId1"/>
          <a:stretch/>
        </p:blipFill>
        <p:spPr>
          <a:xfrm>
            <a:off x="917640" y="1600200"/>
            <a:ext cx="7308000" cy="4525560"/>
          </a:xfrm>
          <a:prstGeom prst="rect">
            <a:avLst/>
          </a:prstGeom>
          <a:ln>
            <a:noFill/>
          </a:ln>
        </p:spPr>
      </p:pic>
      <p:sp>
        <p:nvSpPr>
          <p:cNvPr id="255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D800B38-D09A-4566-A712-93193671467D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Tags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57" name="Inhaltsplatzhalter 2" descr=""/>
          <p:cNvPicPr/>
          <p:nvPr/>
        </p:nvPicPr>
        <p:blipFill>
          <a:blip r:embed="rId1"/>
          <a:stretch/>
        </p:blipFill>
        <p:spPr>
          <a:xfrm>
            <a:off x="917640" y="1600200"/>
            <a:ext cx="7308000" cy="4525560"/>
          </a:xfrm>
          <a:prstGeom prst="rect">
            <a:avLst/>
          </a:prstGeom>
          <a:ln>
            <a:noFill/>
          </a:ln>
        </p:spPr>
      </p:pic>
      <p:sp>
        <p:nvSpPr>
          <p:cNvPr id="258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030BD5F-C7BA-48FC-B35D-BCDA6548A98F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Tags - Summary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Tags can be used for organizing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Condition based filtering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OR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AND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NOT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D27CBA9-F408-4B43-AEAC-C1CF3A0A434C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Search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63" name="Inhaltsplatzhalter 2" descr=""/>
          <p:cNvPicPr/>
          <p:nvPr/>
        </p:nvPicPr>
        <p:blipFill>
          <a:blip r:embed="rId1"/>
          <a:stretch/>
        </p:blipFill>
        <p:spPr>
          <a:xfrm>
            <a:off x="911880" y="1600200"/>
            <a:ext cx="7319880" cy="4525560"/>
          </a:xfrm>
          <a:prstGeom prst="rect">
            <a:avLst/>
          </a:prstGeom>
          <a:ln>
            <a:noFill/>
          </a:ln>
        </p:spPr>
      </p:pic>
      <p:sp>
        <p:nvSpPr>
          <p:cNvPr id="264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5BE11E5-1995-4749-8E0A-923B0BD13C89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Search - Summary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Fulltext search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Search in Fields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Name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Tags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67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FE1790F-CE74-4EFF-ACDF-7D9118E7FE69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Settings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69" name="Inhaltsplatzhalter 2" descr=""/>
          <p:cNvPicPr/>
          <p:nvPr/>
        </p:nvPicPr>
        <p:blipFill>
          <a:blip r:embed="rId1"/>
          <a:stretch/>
        </p:blipFill>
        <p:spPr>
          <a:xfrm>
            <a:off x="917640" y="1600200"/>
            <a:ext cx="7308000" cy="4525560"/>
          </a:xfrm>
          <a:prstGeom prst="rect">
            <a:avLst/>
          </a:prstGeom>
          <a:ln>
            <a:noFill/>
          </a:ln>
        </p:spPr>
      </p:pic>
      <p:sp>
        <p:nvSpPr>
          <p:cNvPr id="270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365EDFD-4A8B-4980-BE1C-4A5965EBDD96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Extensions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72" name="Inhaltsplatzhalter 2" descr=""/>
          <p:cNvPicPr/>
          <p:nvPr/>
        </p:nvPicPr>
        <p:blipFill>
          <a:blip r:embed="rId1"/>
          <a:stretch/>
        </p:blipFill>
        <p:spPr>
          <a:xfrm>
            <a:off x="917640" y="1600200"/>
            <a:ext cx="7308000" cy="4525560"/>
          </a:xfrm>
          <a:prstGeom prst="rect">
            <a:avLst/>
          </a:prstGeom>
          <a:ln>
            <a:noFill/>
          </a:ln>
        </p:spPr>
      </p:pic>
      <p:sp>
        <p:nvSpPr>
          <p:cNvPr id="273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C68C793-65C9-4D33-B404-73D29F996365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Gateway Access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75" name="Inhaltsplatzhalter 2" descr=""/>
          <p:cNvPicPr/>
          <p:nvPr/>
        </p:nvPicPr>
        <p:blipFill>
          <a:blip r:embed="rId1"/>
          <a:stretch/>
        </p:blipFill>
        <p:spPr>
          <a:xfrm>
            <a:off x="902160" y="1600200"/>
            <a:ext cx="7339320" cy="4525560"/>
          </a:xfrm>
          <a:prstGeom prst="rect">
            <a:avLst/>
          </a:prstGeom>
          <a:ln>
            <a:noFill/>
          </a:ln>
        </p:spPr>
      </p:pic>
      <p:sp>
        <p:nvSpPr>
          <p:cNvPr id="276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B49E562-DF96-4E01-B27D-2CB6FD6E08A4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Settings - Summary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Set language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Configure AzureAD integrations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Configure Access Rights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Install/Uninstall Extensions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CD94096-093E-4046-BAF3-70EC3E323A46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Server Overview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81" name="Inhaltsplatzhalter 2" descr=""/>
          <p:cNvPicPr/>
          <p:nvPr/>
        </p:nvPicPr>
        <p:blipFill>
          <a:blip r:embed="rId1"/>
          <a:stretch/>
        </p:blipFill>
        <p:spPr>
          <a:xfrm>
            <a:off x="592920" y="1600200"/>
            <a:ext cx="7957800" cy="4525560"/>
          </a:xfrm>
          <a:prstGeom prst="rect">
            <a:avLst/>
          </a:prstGeom>
          <a:ln>
            <a:noFill/>
          </a:ln>
        </p:spPr>
      </p:pic>
      <p:sp>
        <p:nvSpPr>
          <p:cNvPr id="282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AA32A47-8ED3-48E9-B258-565490684E8C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57200" y="2206440"/>
            <a:ext cx="4384440" cy="3132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Part I –Deploying WAC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257040" indent="-256680">
              <a:lnSpc>
                <a:spcPct val="100000"/>
              </a:lnSpc>
              <a:spcBef>
                <a:spcPts val="300"/>
              </a:spcBef>
              <a:buClr>
                <a:srgbClr val="c63527"/>
              </a:buClr>
              <a:buSzPct val="90000"/>
              <a:buFont typeface="Arial"/>
              <a:buChar char="•"/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Prerequisites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257040" indent="-256680">
              <a:lnSpc>
                <a:spcPct val="100000"/>
              </a:lnSpc>
              <a:spcBef>
                <a:spcPts val="300"/>
              </a:spcBef>
              <a:buClr>
                <a:srgbClr val="c63527"/>
              </a:buClr>
              <a:buSzPct val="90000"/>
              <a:buFont typeface="Arial"/>
              <a:buChar char="•"/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Desktop mode vs. gateway mode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257040" indent="-256680">
              <a:lnSpc>
                <a:spcPct val="100000"/>
              </a:lnSpc>
              <a:spcBef>
                <a:spcPts val="300"/>
              </a:spcBef>
              <a:buClr>
                <a:srgbClr val="c63527"/>
              </a:buClr>
              <a:buSzPct val="90000"/>
              <a:buFont typeface="Arial"/>
              <a:buChar char="•"/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Deployment options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257040" indent="-256680">
              <a:lnSpc>
                <a:spcPct val="100000"/>
              </a:lnSpc>
              <a:spcBef>
                <a:spcPts val="300"/>
              </a:spcBef>
              <a:buClr>
                <a:srgbClr val="c63527"/>
              </a:buClr>
              <a:buSzPct val="90000"/>
              <a:buFont typeface="Arial"/>
              <a:buChar char="•"/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Deploying WAC with MoveIT Solutions OneGlass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Part II – Using WAC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257040" indent="-256680">
              <a:lnSpc>
                <a:spcPct val="100000"/>
              </a:lnSpc>
              <a:spcBef>
                <a:spcPts val="300"/>
              </a:spcBef>
              <a:buClr>
                <a:srgbClr val="c63527"/>
              </a:buClr>
              <a:buSzPct val="90000"/>
              <a:buFont typeface="Arial"/>
              <a:buChar char="•"/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Prerequisites for managed devices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257040" indent="-256680">
              <a:lnSpc>
                <a:spcPct val="100000"/>
              </a:lnSpc>
              <a:spcBef>
                <a:spcPts val="300"/>
              </a:spcBef>
              <a:buClr>
                <a:srgbClr val="c63527"/>
              </a:buClr>
              <a:buSzPct val="90000"/>
              <a:buFont typeface="Arial"/>
              <a:buChar char="•"/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Function overview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257040" indent="-256680">
              <a:lnSpc>
                <a:spcPct val="100000"/>
              </a:lnSpc>
              <a:spcBef>
                <a:spcPts val="300"/>
              </a:spcBef>
              <a:buClr>
                <a:srgbClr val="c63527"/>
              </a:buClr>
              <a:buSzPct val="90000"/>
              <a:buFont typeface="Arial"/>
              <a:buChar char="•"/>
            </a:pPr>
            <a:r>
              <a:rPr b="0" lang="de-DE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The Good, the Bad and the Ugly</a:t>
            </a:r>
            <a:endParaRPr b="0" lang="de-DE" sz="15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457200" y="274680"/>
            <a:ext cx="6274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Agenda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022B8F9-90BA-4B11-B5DE-E7A622EA7507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Event Logs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84" name="Inhaltsplatzhalter 2" descr=""/>
          <p:cNvPicPr/>
          <p:nvPr/>
        </p:nvPicPr>
        <p:blipFill>
          <a:blip r:embed="rId1"/>
          <a:stretch/>
        </p:blipFill>
        <p:spPr>
          <a:xfrm>
            <a:off x="914040" y="1600200"/>
            <a:ext cx="7315560" cy="4525560"/>
          </a:xfrm>
          <a:prstGeom prst="rect">
            <a:avLst/>
          </a:prstGeom>
          <a:ln>
            <a:noFill/>
          </a:ln>
        </p:spPr>
      </p:pic>
      <p:sp>
        <p:nvSpPr>
          <p:cNvPr id="285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56E0E99-D1BA-414A-94A1-64F8F4A6F031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File Browser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87" name="Inhaltsplatzhalter 2" descr=""/>
          <p:cNvPicPr/>
          <p:nvPr/>
        </p:nvPicPr>
        <p:blipFill>
          <a:blip r:embed="rId1"/>
          <a:stretch/>
        </p:blipFill>
        <p:spPr>
          <a:xfrm>
            <a:off x="920160" y="1600200"/>
            <a:ext cx="7303320" cy="4525560"/>
          </a:xfrm>
          <a:prstGeom prst="rect">
            <a:avLst/>
          </a:prstGeom>
          <a:ln>
            <a:noFill/>
          </a:ln>
        </p:spPr>
      </p:pic>
      <p:sp>
        <p:nvSpPr>
          <p:cNvPr id="288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6D56C3E-5A95-4939-80DA-0AE98A9426A0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Installed Apps 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90" name="Inhaltsplatzhalter 2" descr=""/>
          <p:cNvPicPr/>
          <p:nvPr/>
        </p:nvPicPr>
        <p:blipFill>
          <a:blip r:embed="rId1"/>
          <a:stretch/>
        </p:blipFill>
        <p:spPr>
          <a:xfrm>
            <a:off x="920160" y="1600200"/>
            <a:ext cx="7303320" cy="4525560"/>
          </a:xfrm>
          <a:prstGeom prst="rect">
            <a:avLst/>
          </a:prstGeom>
          <a:ln>
            <a:noFill/>
          </a:ln>
        </p:spPr>
      </p:pic>
      <p:sp>
        <p:nvSpPr>
          <p:cNvPr id="291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1A9233-5983-4E8D-BB0C-51CDE81BA25A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Network Adapters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93" name="Inhaltsplatzhalter 2" descr=""/>
          <p:cNvPicPr/>
          <p:nvPr/>
        </p:nvPicPr>
        <p:blipFill>
          <a:blip r:embed="rId1"/>
          <a:stretch/>
        </p:blipFill>
        <p:spPr>
          <a:xfrm>
            <a:off x="923760" y="1600200"/>
            <a:ext cx="7296120" cy="4525560"/>
          </a:xfrm>
          <a:prstGeom prst="rect">
            <a:avLst/>
          </a:prstGeom>
          <a:ln>
            <a:noFill/>
          </a:ln>
        </p:spPr>
      </p:pic>
      <p:sp>
        <p:nvSpPr>
          <p:cNvPr id="294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DCFBF56-FC63-4DE4-BE35-AD8F8AA99AC3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Process View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96" name="Inhaltsplatzhalter 2" descr=""/>
          <p:cNvPicPr/>
          <p:nvPr/>
        </p:nvPicPr>
        <p:blipFill>
          <a:blip r:embed="rId1"/>
          <a:stretch/>
        </p:blipFill>
        <p:spPr>
          <a:xfrm>
            <a:off x="920160" y="1600200"/>
            <a:ext cx="7303320" cy="4525560"/>
          </a:xfrm>
          <a:prstGeom prst="rect">
            <a:avLst/>
          </a:prstGeom>
          <a:ln>
            <a:noFill/>
          </a:ln>
        </p:spPr>
      </p:pic>
      <p:sp>
        <p:nvSpPr>
          <p:cNvPr id="297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898452B-6C37-43A9-A18F-3685DB0AEED1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Registry View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299" name="Inhaltsplatzhalter 2" descr=""/>
          <p:cNvPicPr/>
          <p:nvPr/>
        </p:nvPicPr>
        <p:blipFill>
          <a:blip r:embed="rId1"/>
          <a:stretch/>
        </p:blipFill>
        <p:spPr>
          <a:xfrm>
            <a:off x="923760" y="1600200"/>
            <a:ext cx="7296120" cy="4525560"/>
          </a:xfrm>
          <a:prstGeom prst="rect">
            <a:avLst/>
          </a:prstGeom>
          <a:ln>
            <a:noFill/>
          </a:ln>
        </p:spPr>
      </p:pic>
      <p:sp>
        <p:nvSpPr>
          <p:cNvPr id="300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CDA96A0-FEC7-44A6-B388-6C0794356577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Features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02" name="Inhaltsplatzhalter 2" descr=""/>
          <p:cNvPicPr/>
          <p:nvPr/>
        </p:nvPicPr>
        <p:blipFill>
          <a:blip r:embed="rId1"/>
          <a:stretch/>
        </p:blipFill>
        <p:spPr>
          <a:xfrm>
            <a:off x="923760" y="1600200"/>
            <a:ext cx="7296120" cy="4525560"/>
          </a:xfrm>
          <a:prstGeom prst="rect">
            <a:avLst/>
          </a:prstGeom>
          <a:ln>
            <a:noFill/>
          </a:ln>
        </p:spPr>
      </p:pic>
      <p:sp>
        <p:nvSpPr>
          <p:cNvPr id="303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354203C-216B-45FF-BCF9-DC533AA9C6EA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Task Scheduler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05" name="Inhaltsplatzhalter 2" descr=""/>
          <p:cNvPicPr/>
          <p:nvPr/>
        </p:nvPicPr>
        <p:blipFill>
          <a:blip r:embed="rId1"/>
          <a:stretch/>
        </p:blipFill>
        <p:spPr>
          <a:xfrm>
            <a:off x="914040" y="1600200"/>
            <a:ext cx="7315560" cy="4525560"/>
          </a:xfrm>
          <a:prstGeom prst="rect">
            <a:avLst/>
          </a:prstGeom>
          <a:ln>
            <a:noFill/>
          </a:ln>
        </p:spPr>
      </p:pic>
      <p:sp>
        <p:nvSpPr>
          <p:cNvPr id="306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4AE45D5-ADDE-4FC6-B823-B932CE774E4E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Storage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3121CF9-BF24-4C47-B1F3-7B8145410147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09" name="Inhaltsplatzhalter 8" descr=""/>
          <p:cNvPicPr/>
          <p:nvPr/>
        </p:nvPicPr>
        <p:blipFill>
          <a:blip r:embed="rId1"/>
          <a:stretch/>
        </p:blipFill>
        <p:spPr>
          <a:xfrm>
            <a:off x="920160" y="1600200"/>
            <a:ext cx="7303320" cy="45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Updates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11" name="Inhaltsplatzhalter 2" descr=""/>
          <p:cNvPicPr/>
          <p:nvPr/>
        </p:nvPicPr>
        <p:blipFill>
          <a:blip r:embed="rId1"/>
          <a:stretch/>
        </p:blipFill>
        <p:spPr>
          <a:xfrm>
            <a:off x="923760" y="1600200"/>
            <a:ext cx="7296120" cy="4525560"/>
          </a:xfrm>
          <a:prstGeom prst="rect">
            <a:avLst/>
          </a:prstGeom>
          <a:ln>
            <a:noFill/>
          </a:ln>
        </p:spPr>
      </p:pic>
      <p:sp>
        <p:nvSpPr>
          <p:cNvPr id="312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3EA6580-F71F-41EA-B78D-98D40106E64F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Part I – Deploying WAC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What is Windows Admin Center?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“</a:t>
            </a: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Windows Admin Center is a lightweight, browser-based GUI platform and toolset for IT Admins to manage Windows Server and Windows 10. It's the evolution of familiar in-box administrative tools, such as Server Manager and Microsoft Management Console (MMC) into a modernized, simplified, integrated, and secure experience.”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F2B5ABA-FFA7-4322-B57A-254A55A5DDBB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Updates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794C856-23C4-4ED9-A6E6-962D8CBAAC19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No more RDP hopping for patching servers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Install &amp; Reboot can be scheduled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PowerShell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17" name="Inhaltsplatzhalter 2" descr=""/>
          <p:cNvPicPr/>
          <p:nvPr/>
        </p:nvPicPr>
        <p:blipFill>
          <a:blip r:embed="rId1"/>
          <a:stretch/>
        </p:blipFill>
        <p:spPr>
          <a:xfrm>
            <a:off x="923760" y="1600200"/>
            <a:ext cx="7296120" cy="4525560"/>
          </a:xfrm>
          <a:prstGeom prst="rect">
            <a:avLst/>
          </a:prstGeom>
          <a:ln>
            <a:noFill/>
          </a:ln>
        </p:spPr>
      </p:pic>
      <p:sp>
        <p:nvSpPr>
          <p:cNvPr id="318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7DFA450-1164-41BD-A3AA-1CC98E61960C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PowerShell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20" name="Inhaltsplatzhalter 2" descr=""/>
          <p:cNvPicPr/>
          <p:nvPr/>
        </p:nvPicPr>
        <p:blipFill>
          <a:blip r:embed="rId1"/>
          <a:stretch/>
        </p:blipFill>
        <p:spPr>
          <a:xfrm>
            <a:off x="923760" y="1600200"/>
            <a:ext cx="7296120" cy="4525560"/>
          </a:xfrm>
          <a:prstGeom prst="rect">
            <a:avLst/>
          </a:prstGeom>
          <a:ln>
            <a:noFill/>
          </a:ln>
        </p:spPr>
      </p:pic>
      <p:sp>
        <p:nvSpPr>
          <p:cNvPr id="321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F432D45-5A5D-4097-86F3-BCBD08F40AB2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- PowerShell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5429BB8-DE6D-43FC-8596-2F2B86FFF191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Very useful for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Troubleshooting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Quick configuration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Avoids also RDP hopping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Avoids having an Admin machine in the target network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Remote Desktop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26" name="Inhaltsplatzhalter 2" descr=""/>
          <p:cNvPicPr/>
          <p:nvPr/>
        </p:nvPicPr>
        <p:blipFill>
          <a:blip r:embed="rId1"/>
          <a:stretch/>
        </p:blipFill>
        <p:spPr>
          <a:xfrm>
            <a:off x="923760" y="1600200"/>
            <a:ext cx="7296120" cy="4525560"/>
          </a:xfrm>
          <a:prstGeom prst="rect">
            <a:avLst/>
          </a:prstGeom>
          <a:ln>
            <a:noFill/>
          </a:ln>
        </p:spPr>
      </p:pic>
      <p:sp>
        <p:nvSpPr>
          <p:cNvPr id="327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998532C-C898-451C-82BE-ACFB2C5A4395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Remote Desktop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29" name="Inhaltsplatzhalter 2" descr=""/>
          <p:cNvPicPr/>
          <p:nvPr/>
        </p:nvPicPr>
        <p:blipFill>
          <a:blip r:embed="rId1"/>
          <a:stretch/>
        </p:blipFill>
        <p:spPr>
          <a:xfrm>
            <a:off x="923760" y="1600200"/>
            <a:ext cx="7296120" cy="4525560"/>
          </a:xfrm>
          <a:prstGeom prst="rect">
            <a:avLst/>
          </a:prstGeom>
          <a:ln>
            <a:noFill/>
          </a:ln>
        </p:spPr>
      </p:pic>
      <p:sp>
        <p:nvSpPr>
          <p:cNvPr id="330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4681ABA-8461-402E-AD75-F1BB36B20D31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Remote Desktop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FD8F23D-6947-4B29-BD4F-2F58BFB589BC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HTML5 based RDP Client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Almost no features, just pure RDP ;-)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Also avoids Admin machines or complex dial in solutions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Virtual Switches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35" name="Inhaltsplatzhalter 2" descr=""/>
          <p:cNvPicPr/>
          <p:nvPr/>
        </p:nvPicPr>
        <p:blipFill>
          <a:blip r:embed="rId1"/>
          <a:stretch/>
        </p:blipFill>
        <p:spPr>
          <a:xfrm>
            <a:off x="1022400" y="1659600"/>
            <a:ext cx="7098840" cy="4406400"/>
          </a:xfrm>
          <a:prstGeom prst="rect">
            <a:avLst/>
          </a:prstGeom>
          <a:ln>
            <a:noFill/>
          </a:ln>
        </p:spPr>
      </p:pic>
      <p:sp>
        <p:nvSpPr>
          <p:cNvPr id="336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C73229B-BB00-40E9-A969-0BB0BEF5C861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HyperV - Summary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38" name="Inhaltsplatzhalter 2" descr=""/>
          <p:cNvPicPr/>
          <p:nvPr/>
        </p:nvPicPr>
        <p:blipFill>
          <a:blip r:embed="rId1"/>
          <a:stretch/>
        </p:blipFill>
        <p:spPr>
          <a:xfrm>
            <a:off x="590400" y="1600200"/>
            <a:ext cx="7963200" cy="4525560"/>
          </a:xfrm>
          <a:prstGeom prst="rect">
            <a:avLst/>
          </a:prstGeom>
          <a:ln>
            <a:noFill/>
          </a:ln>
        </p:spPr>
      </p:pic>
      <p:sp>
        <p:nvSpPr>
          <p:cNvPr id="339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2EE6989-E33C-4FDB-AE3D-C7F274944443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HyperV - Inventory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41" name="Inhaltsplatzhalter 2" descr=""/>
          <p:cNvPicPr/>
          <p:nvPr/>
        </p:nvPicPr>
        <p:blipFill>
          <a:blip r:embed="rId1"/>
          <a:stretch/>
        </p:blipFill>
        <p:spPr>
          <a:xfrm>
            <a:off x="1028880" y="1659600"/>
            <a:ext cx="7086240" cy="4406400"/>
          </a:xfrm>
          <a:prstGeom prst="rect">
            <a:avLst/>
          </a:prstGeom>
          <a:ln>
            <a:noFill/>
          </a:ln>
        </p:spPr>
      </p:pic>
      <p:sp>
        <p:nvSpPr>
          <p:cNvPr id="342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D03A7FC-2C14-447B-A89D-5B4FD96D5E24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Part I – Deploying WAC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Prerequisites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Supported OS: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Windows Server 2016, 2019 and SAC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Windows 10 Version 1709 or newer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Server Core supported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Installation on DC not supported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B488484-1FD0-4C24-90E1-D9C25B440378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HyperV - Inventory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pic>
        <p:nvPicPr>
          <p:cNvPr id="344" name="Inhaltsplatzhalter 2" descr=""/>
          <p:cNvPicPr/>
          <p:nvPr/>
        </p:nvPicPr>
        <p:blipFill>
          <a:blip r:embed="rId1"/>
          <a:stretch/>
        </p:blipFill>
        <p:spPr>
          <a:xfrm>
            <a:off x="1028880" y="1666080"/>
            <a:ext cx="7086240" cy="4393800"/>
          </a:xfrm>
          <a:prstGeom prst="rect">
            <a:avLst/>
          </a:prstGeom>
          <a:ln>
            <a:noFill/>
          </a:ln>
        </p:spPr>
      </p:pic>
      <p:sp>
        <p:nvSpPr>
          <p:cNvPr id="345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2058489-8255-447E-A5A4-63E146DA33EB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HyperV - Inventory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578DF58-9F42-4A92-927A-A0FA98457059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Very cool way of managing your Hyper-V machines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PoSh Scripts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6DE5223-CA87-4626-B54D-1AFFC917CDE6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51" name="Inhaltsplatzhalter 2" descr=""/>
          <p:cNvPicPr/>
          <p:nvPr/>
        </p:nvPicPr>
        <p:blipFill>
          <a:blip r:embed="rId1"/>
          <a:stretch/>
        </p:blipFill>
        <p:spPr>
          <a:xfrm>
            <a:off x="1271880" y="1600200"/>
            <a:ext cx="6599520" cy="45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PoSh Scripts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791098E-9670-4074-9367-4F9C1CC0986C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54" name="Inhaltsplatzhalter 5" descr=""/>
          <p:cNvPicPr/>
          <p:nvPr/>
        </p:nvPicPr>
        <p:blipFill>
          <a:blip r:embed="rId1"/>
          <a:stretch/>
        </p:blipFill>
        <p:spPr>
          <a:xfrm>
            <a:off x="1668600" y="1600200"/>
            <a:ext cx="5806440" cy="45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PoSh Scripts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7D1DA93-A466-42A1-8395-F2388100A8E2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57" name="Inhaltsplatzhalter 4" descr=""/>
          <p:cNvPicPr/>
          <p:nvPr/>
        </p:nvPicPr>
        <p:blipFill>
          <a:blip r:embed="rId1"/>
          <a:stretch/>
        </p:blipFill>
        <p:spPr>
          <a:xfrm>
            <a:off x="1264320" y="1600200"/>
            <a:ext cx="6615360" cy="45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PoSh Scripts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07949B1-EC3C-4DD9-BA51-CF185A8AE924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1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PowerShell script use rights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„</a:t>
            </a: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We grant you a non-exclusive, royalty-free right to use, modify, reproduce, and distribute the scripts provided herein.“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	</a:t>
            </a: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	</a:t>
            </a: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	</a:t>
            </a: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	</a:t>
            </a: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- Thank you Microsoft!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PoSh Scripts - Summary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ECEE505-24FD-4BBC-8633-A5C527225C85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Available since Preview 1806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Access to ALL the used scripts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Free to use, reengineer, redistribute without costs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7E878BD-2EF7-4F02-9F6F-950D9C81D57F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65" name="Grafik 2" descr=""/>
          <p:cNvPicPr/>
          <p:nvPr/>
        </p:nvPicPr>
        <p:blipFill>
          <a:blip r:embed="rId1"/>
          <a:stretch/>
        </p:blipFill>
        <p:spPr>
          <a:xfrm>
            <a:off x="0" y="1389960"/>
            <a:ext cx="9143640" cy="40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The good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Agentless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Extensible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Nice modern UI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Easy to use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Already good functionality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Access to all powershell scripts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68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478FB9E-F19C-48E4-B074-75323280C2F2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The bad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No grouping, only tags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Credentials are only saved for the session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 lot of timeouts 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Service craches just randomly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No fast switching between systems, no tabbed view inside windows admin center (but you can use browser tabs)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Remotedesktop can be tricky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Update via Windows Update used self signed certificate instead of assigned ssl certificate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71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ED27C21-5F31-4062-ABDA-DF34D11DCF72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Part I – Deploying WAC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Desktop mode vs. gateway mode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Desktop mode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Always used on Windows 10 machine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No external connection to WAC possible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Port has to be higher than 1023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Self signed certificate will be used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No user access options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DB4137C-C96F-4211-ADE6-1C4ABCED0155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WAC – The ugly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No central management of servers or tags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No importing from DC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Everything is stored in an ESE Database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74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387C2E9-3171-4421-892B-9153DD951DF8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Any questions?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34D62FC-F3C6-4267-B202-4ACB3B07A955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2232720" y="966240"/>
            <a:ext cx="4678200" cy="11023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erif Caption"/>
                <a:ea typeface="Droid Serif"/>
              </a:rPr>
              <a:t>Windows Admin Center</a:t>
            </a:r>
            <a:endParaRPr b="0" lang="de-DE" sz="30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600480" y="2377440"/>
            <a:ext cx="6084720" cy="3179520"/>
          </a:xfrm>
          <a:prstGeom prst="rect">
            <a:avLst/>
          </a:prstGeom>
          <a:noFill/>
          <a:ln>
            <a:noFill/>
          </a:ln>
        </p:spPr>
        <p:txBody>
          <a:bodyPr lIns="68760" rIns="68760" tIns="34200" bIns="342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Presented by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Stefan Hirschler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391"/>
              </a:spcBef>
            </a:pPr>
            <a:r>
              <a:rPr b="0" lang="en-US" sz="19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Head of Consulting</a:t>
            </a: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391"/>
              </a:spcBef>
            </a:pPr>
            <a:r>
              <a:rPr b="0" lang="en-US" sz="19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stefan.hirschler@moveit-solutions.com</a:t>
            </a: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Markus Zierer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391"/>
              </a:spcBef>
            </a:pPr>
            <a:r>
              <a:rPr b="0" lang="en-US" sz="19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CEO</a:t>
            </a: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391"/>
              </a:spcBef>
            </a:pPr>
            <a:r>
              <a:rPr b="0" lang="en-US" sz="19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roid Sans"/>
              </a:rPr>
              <a:t>markus.zierer@moveit-solutions.com</a:t>
            </a:r>
            <a:endParaRPr b="0" lang="en-US" sz="1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Part I – Deploying WAC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Desktop mode vs. gateway mode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c63527"/>
              </a:buClr>
              <a:buFont typeface="Arial"/>
              <a:buChar char="»"/>
            </a:pPr>
            <a:r>
              <a:rPr b="0" lang="de-DE" sz="28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Gateway mode</a:t>
            </a:r>
            <a:endParaRPr b="0" lang="de-DE" sz="28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Only on Windows Server 2016/2019/SAC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External connections possible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Valid SSL certificate can (and should be) used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c63527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Default SSL port can be use</a:t>
            </a:r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endParaRPr b="0" lang="de-DE" sz="24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68B2F28-9B65-425D-9652-93DF9E9056F3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Part I – Deploying WAC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Deployment options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EEAAF21-208B-4D10-80F2-3B8FB68C4D8F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19" name="Grafik 1" descr=""/>
          <p:cNvPicPr/>
          <p:nvPr/>
        </p:nvPicPr>
        <p:blipFill>
          <a:blip r:embed="rId1"/>
          <a:stretch/>
        </p:blipFill>
        <p:spPr>
          <a:xfrm>
            <a:off x="1275480" y="2619000"/>
            <a:ext cx="6592320" cy="242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457200" y="188640"/>
            <a:ext cx="6274800" cy="1214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Erif Caption"/>
              </a:rPr>
              <a:t>Part II – Using WAC</a:t>
            </a:r>
            <a:endParaRPr b="0" lang="de-DE" sz="36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68760" rIns="68760" tIns="34200" bIns="342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What is required to use WAC? 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c63527"/>
              </a:buClr>
              <a:buSzPct val="90000"/>
              <a:buFont typeface="Wingdings 3" charset="2"/>
              <a:buChar char=""/>
            </a:pPr>
            <a:r>
              <a:rPr b="0" lang="de-DE" sz="3200" spc="-1" strike="noStrike">
                <a:solidFill>
                  <a:srgbClr val="0e1944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What is the idea behind WAC?</a:t>
            </a:r>
            <a:endParaRPr b="0" lang="de-DE" sz="3200" spc="-1" strike="noStrike">
              <a:solidFill>
                <a:srgbClr val="0e1944"/>
              </a:solidFill>
              <a:uFill>
                <a:solidFill>
                  <a:srgbClr val="ffffff"/>
                </a:solidFill>
              </a:uFill>
              <a:latin typeface="PT SAns"/>
            </a:endParaRPr>
          </a:p>
        </p:txBody>
      </p:sp>
      <p:sp>
        <p:nvSpPr>
          <p:cNvPr id="222" name="TextShape 3"/>
          <p:cNvSpPr txBox="1"/>
          <p:nvPr/>
        </p:nvSpPr>
        <p:spPr>
          <a:xfrm>
            <a:off x="6553080" y="6356520"/>
            <a:ext cx="2050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B91563D-D3D2-49E7-A8A1-4597C6437508}" type="slidenum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MoveIT-Vorlage</Template>
  <TotalTime>5</TotalTime>
  <Application>LibreOffice/5.2.8.0.0$Windows_X86_64 LibreOffice_project/f573f6a8c6197749eafe0055de9bf65d212afae4</Application>
  <Words>855</Words>
  <Paragraphs>248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2018-09-29T08:57:56Z</dcterms:created>
  <dc:creator>Markus Zierer</dc:creator>
  <dc:description/>
  <dc:language>en-US</dc:language>
  <cp:lastModifiedBy/>
  <dcterms:modified xsi:type="dcterms:W3CDTF">2019-02-25T19:10:46Z</dcterms:modified>
  <cp:revision>172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lianceAssetId">
    <vt:lpwstr/>
  </property>
  <property fmtid="{D5CDD505-2E9C-101B-9397-08002B2CF9AE}" pid="4" name="ContentTypeId">
    <vt:lpwstr>0x010100C0C467F024DE254DAE8CC9E943B87818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3</vt:i4>
  </property>
  <property fmtid="{D5CDD505-2E9C-101B-9397-08002B2CF9AE}" pid="9" name="Notes">
    <vt:i4>4</vt:i4>
  </property>
  <property fmtid="{D5CDD505-2E9C-101B-9397-08002B2CF9AE}" pid="10" name="Order">
    <vt:i4>1784000</vt:i4>
  </property>
  <property fmtid="{D5CDD505-2E9C-101B-9397-08002B2CF9AE}" pid="11" name="PresentationFormat">
    <vt:lpwstr>Bildschirmpräsentation (4:3)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65</vt:i4>
  </property>
  <property fmtid="{D5CDD505-2E9C-101B-9397-08002B2CF9AE}" pid="15" name="TemplateUrl">
    <vt:lpwstr/>
  </property>
  <property fmtid="{D5CDD505-2E9C-101B-9397-08002B2CF9AE}" pid="16" name="xd_ProgID">
    <vt:lpwstr/>
  </property>
  <property fmtid="{D5CDD505-2E9C-101B-9397-08002B2CF9AE}" pid="17" name="xd_Signature">
    <vt:bool>0</vt:bool>
  </property>
</Properties>
</file>